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Светлый стиль 3 -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-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102" y="-57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accent5">
                <a:lumMod val="40000"/>
                <a:lumOff val="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randomBar dir="vert"/>
  </p:transition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CE0C168F-3107-0F42-AB23-CF2DF423F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0544" y="2936593"/>
            <a:ext cx="6831673" cy="1086237"/>
          </a:xfrm>
        </p:spPr>
        <p:txBody>
          <a:bodyPr>
            <a:normAutofit/>
          </a:bodyPr>
          <a:lstStyle/>
          <a:p>
            <a:r>
              <a:rPr lang="ru-RU" sz="2900" dirty="0">
                <a:solidFill>
                  <a:prstClr val="black"/>
                </a:solidFill>
                <a:latin typeface="TimesNewRomanPSMT"/>
              </a:rPr>
              <a:t>Поколения ЭВМ: сравнительная характеристика </a:t>
            </a:r>
            <a:endParaRPr lang="ru-RU" sz="29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F229A50-1093-4142-92E4-A4CCA0417E8A}"/>
              </a:ext>
            </a:extLst>
          </p:cNvPr>
          <p:cNvSpPr txBox="1"/>
          <p:nvPr/>
        </p:nvSpPr>
        <p:spPr>
          <a:xfrm>
            <a:off x="4079789" y="698842"/>
            <a:ext cx="49131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800" b="1" dirty="0">
                <a:solidFill>
                  <a:prstClr val="black"/>
                </a:solidFill>
                <a:latin typeface="Arial-BoldMT"/>
              </a:rPr>
              <a:t>ГОСУДАРСТВЕННОЕ ОБРАЗОВАТЕЛЬНОЕ УЧРЕЖДЕНИЕ ВЫСШЕГО ПРОФЕССИОНАЛЬНОГО ОБРАЗОВАНИЯ</a:t>
            </a:r>
            <a:r>
              <a:rPr lang="ru-RU" sz="1800" b="0" dirty="0">
                <a:solidFill>
                  <a:prstClr val="black"/>
                </a:solidFill>
                <a:latin typeface="TimesNewRomanPSMT"/>
              </a:rPr>
              <a:t> </a:t>
            </a:r>
            <a:r>
              <a:rPr lang="ru-RU" sz="1800" b="1" dirty="0">
                <a:solidFill>
                  <a:prstClr val="black"/>
                </a:solidFill>
                <a:latin typeface="TimesNewRomanPS-BoldMT"/>
              </a:rPr>
              <a:t>“ВОРОНЕЖСКИЙ ГОСУДАРСТВЕННЫЙ УНИВЕРСИТЕТ”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848A504-2C38-3C4A-8905-EFFE986A25F1}"/>
              </a:ext>
            </a:extLst>
          </p:cNvPr>
          <p:cNvSpPr txBox="1"/>
          <p:nvPr/>
        </p:nvSpPr>
        <p:spPr>
          <a:xfrm>
            <a:off x="5216718" y="2176170"/>
            <a:ext cx="2639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Курсовая работа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814143A-8834-654F-B5F0-61AACA4CCBAC}"/>
              </a:ext>
            </a:extLst>
          </p:cNvPr>
          <p:cNvSpPr txBox="1"/>
          <p:nvPr/>
        </p:nvSpPr>
        <p:spPr>
          <a:xfrm>
            <a:off x="4647057" y="4413921"/>
            <a:ext cx="3778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dirty="0"/>
              <a:t>Выполнила студентка  Мисик Е.С</a:t>
            </a:r>
          </a:p>
          <a:p>
            <a:pPr algn="l"/>
            <a:r>
              <a:rPr lang="ru-RU" dirty="0"/>
              <a:t>Руководитель – </a:t>
            </a:r>
            <a:r>
              <a:rPr lang="ru-RU" dirty="0" err="1"/>
              <a:t>Донина</a:t>
            </a:r>
            <a:r>
              <a:rPr lang="ru-RU" dirty="0"/>
              <a:t> О.В.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05CE817-2AFF-714A-B792-E63564F0DE2A}"/>
              </a:ext>
            </a:extLst>
          </p:cNvPr>
          <p:cNvSpPr txBox="1"/>
          <p:nvPr/>
        </p:nvSpPr>
        <p:spPr>
          <a:xfrm>
            <a:off x="5621979" y="526667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dirty="0"/>
              <a:t>Воронеж, 2018</a:t>
            </a:r>
          </a:p>
        </p:txBody>
      </p:sp>
    </p:spTree>
    <p:extLst>
      <p:ext uri="{BB962C8B-B14F-4D97-AF65-F5344CB8AC3E}">
        <p14:creationId xmlns:p14="http://schemas.microsoft.com/office/powerpoint/2010/main" val="318287842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D0DFBFF-0D9C-0244-B533-1237F8274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6 поколение ЭВМ</a:t>
            </a:r>
            <a:endParaRPr lang="ru-RU" dirty="0"/>
          </a:p>
        </p:txBody>
      </p:sp>
      <p:pic>
        <p:nvPicPr>
          <p:cNvPr id="4" name="Содержимое 3" descr="AdobeStock_89405211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6439" y="1371600"/>
            <a:ext cx="7455185" cy="5181600"/>
          </a:xfrm>
        </p:spPr>
      </p:pic>
    </p:spTree>
    <p:extLst>
      <p:ext uri="{BB962C8B-B14F-4D97-AF65-F5344CB8AC3E}">
        <p14:creationId xmlns:p14="http://schemas.microsoft.com/office/powerpoint/2010/main" val="139569266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4879FAC-DB55-E644-96A8-3C7240BB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Сравнение: по технологической базе</a:t>
            </a:r>
            <a:endParaRPr lang="ru-RU" dirty="0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/>
        </p:nvGraphicFramePr>
        <p:xfrm>
          <a:off x="1524000" y="1828800"/>
          <a:ext cx="9372600" cy="37664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93758"/>
                <a:gridCol w="7878842"/>
              </a:tblGrid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Поколение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Технологическая</a:t>
                      </a:r>
                      <a:r>
                        <a:rPr lang="ru-RU" sz="2200" baseline="0" dirty="0" smtClean="0"/>
                        <a:t> база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1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Вакуумные лампы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2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Полупроводники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3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Интегральные схемы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4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Большие</a:t>
                      </a:r>
                      <a:r>
                        <a:rPr lang="ru-RU" sz="2200" baseline="0" dirty="0" smtClean="0"/>
                        <a:t> и сверхбольшие схемы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5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Параллельно-векторные технологии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6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Нейронные принципы</a:t>
                      </a:r>
                      <a:endParaRPr lang="ru-RU" sz="2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787973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04879FAC-DB55-E644-96A8-3C7240BB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Сравнение: по тактовой частоте</a:t>
            </a:r>
            <a:endParaRPr lang="ru-RU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/>
        </p:nvGraphicFramePr>
        <p:xfrm>
          <a:off x="1524000" y="1828800"/>
          <a:ext cx="9372600" cy="37664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93758"/>
                <a:gridCol w="7878842"/>
              </a:tblGrid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Поколение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Тактовая частота выполнения операций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1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Несколько килогерц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2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Сотни КГц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3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Мегагерцы 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4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Десятки МГц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5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Сотни</a:t>
                      </a:r>
                      <a:r>
                        <a:rPr lang="ru-RU" sz="2200" baseline="0" dirty="0" smtClean="0"/>
                        <a:t> МГц, гигагерцы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6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Критерии</a:t>
                      </a:r>
                      <a:r>
                        <a:rPr lang="ru-RU" sz="2200" baseline="0" dirty="0" smtClean="0"/>
                        <a:t> измерения прорабатываются</a:t>
                      </a:r>
                      <a:endParaRPr lang="ru-RU" sz="22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9753600" cy="1485900"/>
          </a:xfrm>
        </p:spPr>
        <p:txBody>
          <a:bodyPr/>
          <a:lstStyle/>
          <a:p>
            <a:r>
              <a:rPr lang="ru-RU" dirty="0" smtClean="0"/>
              <a:t>Общие сравнительные характеристики</a:t>
            </a:r>
            <a:endParaRPr lang="ru-RU" dirty="0"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/>
        </p:nvGraphicFramePr>
        <p:xfrm>
          <a:off x="762000" y="1295400"/>
          <a:ext cx="11430000" cy="5450267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905000"/>
                <a:gridCol w="1905000"/>
                <a:gridCol w="1905000"/>
                <a:gridCol w="1905000"/>
                <a:gridCol w="1905000"/>
                <a:gridCol w="1905000"/>
              </a:tblGrid>
              <a:tr h="593623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r>
                        <a:rPr lang="ru-RU" baseline="0" dirty="0" smtClean="0"/>
                        <a:t> (1945-1960е)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2 (1955-1970е)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3(1965-80е)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4(1975-…)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5 (?)</a:t>
                      </a:r>
                      <a:endParaRPr lang="ru-RU" dirty="0"/>
                    </a:p>
                  </a:txBody>
                  <a:tcPr/>
                </a:tc>
              </a:tr>
              <a:tr h="1102442">
                <a:tc>
                  <a:txBody>
                    <a:bodyPr/>
                    <a:lstStyle/>
                    <a:p>
                      <a:r>
                        <a:rPr lang="ru-RU" dirty="0" smtClean="0"/>
                        <a:t>Элементарная</a:t>
                      </a:r>
                      <a:r>
                        <a:rPr lang="ru-RU" baseline="0" dirty="0" smtClean="0"/>
                        <a:t> база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Электронные лампы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транзисторы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ИС и БИС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СБИС и </a:t>
                      </a:r>
                      <a:r>
                        <a:rPr lang="ru-RU" dirty="0" err="1" smtClean="0"/>
                        <a:t>микропроцес</a:t>
                      </a:r>
                      <a:r>
                        <a:rPr lang="en-US" dirty="0" smtClean="0"/>
                        <a:t>-</a:t>
                      </a:r>
                      <a:r>
                        <a:rPr lang="ru-RU" dirty="0" err="1" smtClean="0"/>
                        <a:t>соры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err="1" smtClean="0"/>
                        <a:t>Оптоэлектро</a:t>
                      </a:r>
                      <a:r>
                        <a:rPr lang="en-US" dirty="0" smtClean="0"/>
                        <a:t>-</a:t>
                      </a:r>
                      <a:r>
                        <a:rPr lang="ru-RU" dirty="0" err="1" smtClean="0"/>
                        <a:t>ника</a:t>
                      </a:r>
                      <a:r>
                        <a:rPr lang="ru-RU" dirty="0" smtClean="0"/>
                        <a:t>, </a:t>
                      </a:r>
                      <a:r>
                        <a:rPr lang="ru-RU" dirty="0" err="1" smtClean="0"/>
                        <a:t>криэлектроника</a:t>
                      </a:r>
                      <a:endParaRPr lang="ru-RU" dirty="0"/>
                    </a:p>
                  </a:txBody>
                  <a:tcPr/>
                </a:tc>
              </a:tr>
              <a:tr h="1102442">
                <a:tc>
                  <a:txBody>
                    <a:bodyPr/>
                    <a:lstStyle/>
                    <a:p>
                      <a:r>
                        <a:rPr lang="ru-RU" dirty="0" smtClean="0"/>
                        <a:t>Опер</a:t>
                      </a:r>
                      <a:r>
                        <a:rPr lang="en-US" dirty="0" smtClean="0"/>
                        <a:t>/</a:t>
                      </a:r>
                      <a:r>
                        <a:rPr lang="ru-RU" dirty="0" smtClean="0"/>
                        <a:t>сек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10-20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baseline="0" dirty="0" err="1" smtClean="0"/>
                        <a:t>тыс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100 </a:t>
                      </a:r>
                      <a:r>
                        <a:rPr lang="ru-RU" dirty="0" err="1" smtClean="0"/>
                        <a:t>тыс</a:t>
                      </a:r>
                      <a:r>
                        <a:rPr lang="ru-RU" dirty="0" smtClean="0"/>
                        <a:t> – 1 </a:t>
                      </a:r>
                      <a:r>
                        <a:rPr lang="ru-RU" dirty="0" err="1" smtClean="0"/>
                        <a:t>млн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 </a:t>
                      </a:r>
                      <a:r>
                        <a:rPr lang="ru-RU" dirty="0" err="1" smtClean="0"/>
                        <a:t>млн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10^</a:t>
                      </a:r>
                      <a:r>
                        <a:rPr lang="en-US" dirty="0" smtClean="0"/>
                        <a:t>9+</a:t>
                      </a:r>
                      <a:r>
                        <a:rPr lang="ru-RU" dirty="0" smtClean="0"/>
                        <a:t>многопроцессорность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 smtClean="0"/>
                        <a:t>10^12</a:t>
                      </a:r>
                      <a:r>
                        <a:rPr lang="en-US" dirty="0" smtClean="0"/>
                        <a:t>+</a:t>
                      </a:r>
                      <a:r>
                        <a:rPr lang="ru-RU" dirty="0" smtClean="0"/>
                        <a:t>многопроцессорность</a:t>
                      </a:r>
                    </a:p>
                    <a:p>
                      <a:endParaRPr lang="ru-RU" dirty="0"/>
                    </a:p>
                  </a:txBody>
                  <a:tcPr/>
                </a:tc>
              </a:tr>
              <a:tr h="848032">
                <a:tc>
                  <a:txBody>
                    <a:bodyPr/>
                    <a:lstStyle/>
                    <a:p>
                      <a:r>
                        <a:rPr lang="ru-RU" dirty="0" smtClean="0"/>
                        <a:t>Максимальная</a:t>
                      </a:r>
                      <a:r>
                        <a:rPr lang="ru-RU" baseline="0" dirty="0" smtClean="0"/>
                        <a:t> емкость (Кбайт)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10000000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100000000</a:t>
                      </a:r>
                      <a:endParaRPr lang="ru-RU" dirty="0"/>
                    </a:p>
                  </a:txBody>
                  <a:tcPr/>
                </a:tc>
              </a:tr>
              <a:tr h="1611261">
                <a:tc>
                  <a:txBody>
                    <a:bodyPr/>
                    <a:lstStyle/>
                    <a:p>
                      <a:r>
                        <a:rPr lang="ru-RU" dirty="0" smtClean="0"/>
                        <a:t>Периферийные устройства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Магнитная лента, перфокарты и перфоленты, цифровая печать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Магнитная</a:t>
                      </a:r>
                      <a:r>
                        <a:rPr lang="ru-RU" baseline="0" dirty="0" smtClean="0"/>
                        <a:t> лента, </a:t>
                      </a:r>
                      <a:r>
                        <a:rPr lang="ru-RU" baseline="0" dirty="0" err="1" smtClean="0"/>
                        <a:t>перфоносители</a:t>
                      </a:r>
                      <a:r>
                        <a:rPr lang="ru-RU" baseline="0" dirty="0" smtClean="0"/>
                        <a:t>,  </a:t>
                      </a:r>
                      <a:r>
                        <a:rPr lang="ru-RU" baseline="0" dirty="0" err="1" smtClean="0"/>
                        <a:t>алфавитно</a:t>
                      </a:r>
                      <a:r>
                        <a:rPr lang="ru-RU" baseline="0" dirty="0" smtClean="0"/>
                        <a:t>- цифровая печать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Консоли, магнитные ленты, дисплеи,</a:t>
                      </a:r>
                      <a:r>
                        <a:rPr lang="ru-RU" baseline="0" dirty="0" smtClean="0"/>
                        <a:t> графопостроители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Цветной графический</a:t>
                      </a:r>
                      <a:r>
                        <a:rPr lang="ru-RU" baseline="0" dirty="0" smtClean="0"/>
                        <a:t> дисплей, клавиатура, принтеры, модемы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+ устройства</a:t>
                      </a:r>
                      <a:r>
                        <a:rPr lang="ru-RU" baseline="0" dirty="0" smtClean="0"/>
                        <a:t> ввода с голоса, чтение рукописного текста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pic>
        <p:nvPicPr>
          <p:cNvPr id="6" name="Содержимое 5" descr="yqADE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49440" y="1828800"/>
            <a:ext cx="5242560" cy="3276600"/>
          </a:xfrm>
        </p:spPr>
      </p:pic>
      <p:sp>
        <p:nvSpPr>
          <p:cNvPr id="7" name="TextBox 6"/>
          <p:cNvSpPr txBox="1"/>
          <p:nvPr/>
        </p:nvSpPr>
        <p:spPr>
          <a:xfrm>
            <a:off x="1219200" y="1371600"/>
            <a:ext cx="579120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/>
              <a:t>На данный момент создано 4 поколения ЭВМ:</a:t>
            </a:r>
          </a:p>
          <a:p>
            <a:r>
              <a:rPr lang="ru-RU" sz="2200" dirty="0" smtClean="0"/>
              <a:t>1-ое поколение: 1946 г. создание машины ЭНИАК на электронных лампах.</a:t>
            </a:r>
          </a:p>
          <a:p>
            <a:r>
              <a:rPr lang="ru-RU" sz="2200" dirty="0" smtClean="0"/>
              <a:t> </a:t>
            </a:r>
          </a:p>
          <a:p>
            <a:r>
              <a:rPr lang="ru-RU" sz="2200" dirty="0" smtClean="0"/>
              <a:t>2-ое поколение: 60-е годы. ЭВМ построены на транзисторах.</a:t>
            </a:r>
          </a:p>
          <a:p>
            <a:r>
              <a:rPr lang="ru-RU" sz="2200" dirty="0" smtClean="0"/>
              <a:t> </a:t>
            </a:r>
          </a:p>
          <a:p>
            <a:r>
              <a:rPr lang="ru-RU" sz="2200" dirty="0" smtClean="0"/>
              <a:t>3-ье поколение: 70-е годы. ЭВМ построены на интегральных микросхемах.</a:t>
            </a:r>
          </a:p>
          <a:p>
            <a:r>
              <a:rPr lang="ru-RU" sz="2200" dirty="0" smtClean="0"/>
              <a:t> </a:t>
            </a:r>
          </a:p>
          <a:p>
            <a:r>
              <a:rPr lang="ru-RU" sz="2200" dirty="0" smtClean="0"/>
              <a:t>4-ое поколение: Начало создаваться с 1971 г. с изобретением микропроцессора. Построены на основе больших интегральных схем и сверх БИС.</a:t>
            </a:r>
          </a:p>
          <a:p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2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71A0375-0682-F84E-8C0D-64C6AD942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7650"/>
            <a:ext cx="9601200" cy="1485900"/>
          </a:xfrm>
        </p:spPr>
        <p:txBody>
          <a:bodyPr/>
          <a:lstStyle/>
          <a:p>
            <a:r>
              <a:rPr lang="ru-RU" dirty="0"/>
              <a:t>Цели и задачи работы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87F42BC6-967F-9B40-9D4D-08E021B177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638300"/>
            <a:ext cx="10450945" cy="38983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200" dirty="0"/>
              <a:t>Цель </a:t>
            </a:r>
          </a:p>
          <a:p>
            <a:r>
              <a:rPr lang="ru-RU" sz="2200" dirty="0"/>
              <a:t> </a:t>
            </a:r>
            <a:r>
              <a:rPr lang="ru-RU" sz="2200" dirty="0">
                <a:latin typeface="TimesNew Roman"/>
                <a:cs typeface="Times New Roman" pitchFamily="18" charset="0"/>
              </a:rPr>
              <a:t>составление</a:t>
            </a:r>
            <a:r>
              <a:rPr lang="ru-RU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200" dirty="0">
                <a:latin typeface="TimesNew Roman"/>
                <a:cs typeface="Times New Roman" pitchFamily="18" charset="0"/>
              </a:rPr>
              <a:t>сопоставительной</a:t>
            </a:r>
            <a:r>
              <a:rPr lang="ru-RU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200" dirty="0">
                <a:latin typeface="TimesNew Roman"/>
                <a:cs typeface="Times New Roman" pitchFamily="18" charset="0"/>
              </a:rPr>
              <a:t>характеристики каждого поколения  ЭВМ</a:t>
            </a:r>
          </a:p>
          <a:p>
            <a:pPr marL="0" indent="0">
              <a:buNone/>
            </a:pPr>
            <a:endParaRPr lang="ru-RU" sz="2200" dirty="0"/>
          </a:p>
          <a:p>
            <a:pPr marL="0" indent="0">
              <a:buNone/>
            </a:pPr>
            <a:r>
              <a:rPr lang="ru-RU" sz="2200" dirty="0"/>
              <a:t>Задачи </a:t>
            </a:r>
          </a:p>
          <a:p>
            <a:endParaRPr lang="ru-RU" sz="2200" dirty="0">
              <a:solidFill>
                <a:prstClr val="black"/>
              </a:solidFill>
              <a:latin typeface="TimesNewRomanPSMT"/>
            </a:endParaRPr>
          </a:p>
          <a:p>
            <a:r>
              <a:rPr lang="ru-RU" sz="2200" dirty="0">
                <a:solidFill>
                  <a:prstClr val="black"/>
                </a:solidFill>
                <a:latin typeface="TimesNewRomanPSMT"/>
              </a:rPr>
              <a:t>Изучить понятие ЭВМ</a:t>
            </a:r>
          </a:p>
          <a:p>
            <a:r>
              <a:rPr lang="ru-RU" sz="2200" dirty="0">
                <a:solidFill>
                  <a:prstClr val="black"/>
                </a:solidFill>
                <a:latin typeface="TimesNewRomanPSMT"/>
              </a:rPr>
              <a:t>Охарактеризовать каждое из поколений ЭВМ</a:t>
            </a:r>
          </a:p>
          <a:p>
            <a:r>
              <a:rPr lang="ru-RU" sz="2200" dirty="0">
                <a:solidFill>
                  <a:prstClr val="black"/>
                </a:solidFill>
                <a:latin typeface="TimesNewRomanPSMT"/>
              </a:rPr>
              <a:t>Выполнить сопоставительный анализ поколений ЭВМ.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68262842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A4DFBE0-1459-FB43-AAC9-6ED089F69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43532"/>
            <a:ext cx="9601200" cy="1485900"/>
          </a:xfrm>
        </p:spPr>
        <p:txBody>
          <a:bodyPr/>
          <a:lstStyle/>
          <a:p>
            <a:r>
              <a:rPr lang="ru-RU" dirty="0"/>
              <a:t>Основное понятие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21D5528-084A-B649-B682-BA233D059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216967"/>
            <a:ext cx="10287000" cy="3581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200" dirty="0">
                <a:solidFill>
                  <a:prstClr val="black"/>
                </a:solidFill>
                <a:latin typeface="TimesNewRomanPSMT"/>
              </a:rPr>
              <a:t>Электро́нно-вычисли́тельная </a:t>
            </a:r>
            <a:r>
              <a:rPr lang="ru-RU" sz="2200" dirty="0" err="1">
                <a:solidFill>
                  <a:prstClr val="black"/>
                </a:solidFill>
                <a:latin typeface="TimesNewRomanPSMT"/>
              </a:rPr>
              <a:t>маши́на</a:t>
            </a:r>
            <a:r>
              <a:rPr lang="ru-RU" sz="2200" dirty="0">
                <a:solidFill>
                  <a:prstClr val="black"/>
                </a:solidFill>
                <a:latin typeface="TimesNewRomanPSMT"/>
              </a:rPr>
              <a:t>  (ЭВМ) — комплекс технических, аппаратных и программных средств, предназначенных для автоматической обработки информации, вычислений, автоматического управления</a:t>
            </a:r>
            <a:endParaRPr lang="ru-RU" sz="2200" dirty="0"/>
          </a:p>
        </p:txBody>
      </p:sp>
      <p:pic>
        <p:nvPicPr>
          <p:cNvPr id="8" name="Рисунок 8">
            <a:extLst>
              <a:ext uri="{FF2B5EF4-FFF2-40B4-BE49-F238E27FC236}">
                <a16:creationId xmlns:a16="http://schemas.microsoft.com/office/drawing/2014/main" xmlns="" id="{596B67A9-F483-8A45-B2BB-E8418B7FB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133600"/>
            <a:ext cx="5425110" cy="41592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DFB5C3D-3C64-024E-A9A3-40549264A8CE}"/>
              </a:ext>
            </a:extLst>
          </p:cNvPr>
          <p:cNvSpPr txBox="1"/>
          <p:nvPr/>
        </p:nvSpPr>
        <p:spPr>
          <a:xfrm>
            <a:off x="5218423" y="6248825"/>
            <a:ext cx="2323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Рис.1 ЭВМ </a:t>
            </a:r>
          </a:p>
        </p:txBody>
      </p:sp>
    </p:spTree>
    <p:extLst>
      <p:ext uri="{BB962C8B-B14F-4D97-AF65-F5344CB8AC3E}">
        <p14:creationId xmlns:p14="http://schemas.microsoft.com/office/powerpoint/2010/main" val="72748994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E7222FD-ED47-CE49-B812-A5C933D71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83890"/>
            <a:ext cx="9601200" cy="1485900"/>
          </a:xfrm>
        </p:spPr>
        <p:txBody>
          <a:bodyPr/>
          <a:lstStyle/>
          <a:p>
            <a:r>
              <a:rPr lang="ru-RU" dirty="0"/>
              <a:t>Начало эпохи ЭВМ 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xmlns="" id="{413A3A35-DF17-B548-BC8B-F5A89CD39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5014" y="1005538"/>
            <a:ext cx="6501971" cy="48469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1AC7345-AC8B-CB46-AEA2-352C6B7FF489}"/>
              </a:ext>
            </a:extLst>
          </p:cNvPr>
          <p:cNvSpPr txBox="1"/>
          <p:nvPr/>
        </p:nvSpPr>
        <p:spPr>
          <a:xfrm>
            <a:off x="5168770" y="6063313"/>
            <a:ext cx="1854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Рис.2 Конрад </a:t>
            </a:r>
            <a:r>
              <a:rPr lang="ru-RU" dirty="0" err="1"/>
              <a:t>Цузе</a:t>
            </a:r>
            <a:r>
              <a:rPr lang="ru-RU" dirty="0"/>
              <a:t> </a:t>
            </a:r>
            <a:r>
              <a:rPr lang="en-US" dirty="0"/>
              <a:t>Z1/Z2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695014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624DAE7-EDC5-D14D-9A48-E39111717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</a:t>
            </a:r>
            <a:r>
              <a:rPr lang="ru-RU" dirty="0"/>
              <a:t>поколение ЭВМ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9553B57A-2345-214A-B78C-D39E2D2E7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38300"/>
            <a:ext cx="9601200" cy="3581400"/>
          </a:xfrm>
        </p:spPr>
        <p:txBody>
          <a:bodyPr>
            <a:normAutofit/>
          </a:bodyPr>
          <a:lstStyle/>
          <a:p>
            <a:r>
              <a:rPr lang="ru-RU" sz="2200" dirty="0">
                <a:solidFill>
                  <a:prstClr val="black"/>
                </a:solidFill>
                <a:latin typeface="TimesNewRomanPSMT"/>
              </a:rPr>
              <a:t>1946 г. создание машины ЭНИАК на электронных лампах.</a:t>
            </a:r>
            <a:endParaRPr lang="ru-RU" sz="2200" dirty="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xmlns="" id="{37686F75-E879-7840-AF2F-540586722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327" y="2336070"/>
            <a:ext cx="6267346" cy="395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4278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F2F256F-6415-DE4F-B8E0-D28043560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ru-RU" dirty="0"/>
              <a:t>2 поколение ЭВМ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7A9BEE7-AA15-1840-A79B-D00F6CF82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38300"/>
            <a:ext cx="9601200" cy="3581400"/>
          </a:xfrm>
        </p:spPr>
        <p:txBody>
          <a:bodyPr>
            <a:normAutofit/>
          </a:bodyPr>
          <a:lstStyle/>
          <a:p>
            <a:r>
              <a:rPr lang="ru-RU" sz="2200" dirty="0">
                <a:solidFill>
                  <a:prstClr val="black"/>
                </a:solidFill>
                <a:latin typeface="TimesNewRomanPSMT"/>
              </a:rPr>
              <a:t>60-е годы. ЭВМ построены на транзисторах</a:t>
            </a:r>
            <a:r>
              <a:rPr lang="ru-RU" sz="2500" dirty="0">
                <a:solidFill>
                  <a:prstClr val="black"/>
                </a:solidFill>
                <a:latin typeface="TimesNewRomanPSMT"/>
              </a:rPr>
              <a:t>.</a:t>
            </a:r>
            <a:endParaRPr lang="ru-RU" sz="2500" dirty="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xmlns="" id="{82F320F0-CCB7-F74A-9859-EEAEFDBBC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822" y="2171700"/>
            <a:ext cx="6980755" cy="422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7423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4F3DB09-4D1A-8346-A570-F6CF311DD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800100"/>
            <a:ext cx="9601200" cy="1485900"/>
          </a:xfrm>
        </p:spPr>
        <p:txBody>
          <a:bodyPr/>
          <a:lstStyle/>
          <a:p>
            <a:r>
              <a:rPr lang="ru-RU" dirty="0"/>
              <a:t>3 поколение ЭВМ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A628297-878E-2340-B36A-29336DC65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33550"/>
            <a:ext cx="9601200" cy="3581400"/>
          </a:xfrm>
        </p:spPr>
        <p:txBody>
          <a:bodyPr>
            <a:normAutofit/>
          </a:bodyPr>
          <a:lstStyle/>
          <a:p>
            <a:r>
              <a:rPr lang="ru-RU" sz="2200" dirty="0">
                <a:solidFill>
                  <a:prstClr val="black"/>
                </a:solidFill>
                <a:latin typeface="TimesNewRomanPSMT"/>
              </a:rPr>
              <a:t>70-е годы. ЭВМ построены на интегральных микросхемах (ИС).</a:t>
            </a:r>
            <a:endParaRPr lang="ru-RU" sz="2200" dirty="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xmlns="" id="{E6B6CCE0-AE11-3142-8420-BA299D368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160" y="2541718"/>
            <a:ext cx="6146080" cy="367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07441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936F05D-CD84-FC48-9AC3-102102DF4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4 поколение ЭВМ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56E4474-A97C-9C43-9188-0D2667BC6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38300"/>
            <a:ext cx="9601200" cy="3581400"/>
          </a:xfrm>
        </p:spPr>
        <p:txBody>
          <a:bodyPr>
            <a:normAutofit/>
          </a:bodyPr>
          <a:lstStyle/>
          <a:p>
            <a:r>
              <a:rPr lang="ru-RU" sz="2200" dirty="0" smtClean="0">
                <a:solidFill>
                  <a:prstClr val="black"/>
                </a:solidFill>
                <a:latin typeface="TimesNewRomanPSMT"/>
              </a:rPr>
              <a:t>Начало создаваться с 1971 г. с изобретением микропроцессора (МП). Построены на основе больших интегральных схем (БИС) и сверх БИС (СБИС).</a:t>
            </a:r>
            <a:endParaRPr lang="ru-RU" sz="2200" dirty="0"/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xmlns="" id="{564BBC84-293C-3E48-9303-B6CD16F07C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" t="13184" r="221" b="17677"/>
          <a:stretch/>
        </p:blipFill>
        <p:spPr>
          <a:xfrm>
            <a:off x="2819400" y="2895600"/>
            <a:ext cx="6775773" cy="358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2653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7F4A15-0A2C-9440-93F8-3A9BE519E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5 поколение ЭВМ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xmlns="" id="{5F0E9A76-5EA3-B84D-A04B-F89487B13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4583" y="2403692"/>
            <a:ext cx="5922834" cy="44381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FE4192E-D972-4240-8E60-4ED50DA6F3BA}"/>
              </a:ext>
            </a:extLst>
          </p:cNvPr>
          <p:cNvSpPr txBox="1"/>
          <p:nvPr/>
        </p:nvSpPr>
        <p:spPr>
          <a:xfrm>
            <a:off x="1371600" y="1641365"/>
            <a:ext cx="9601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200" dirty="0">
                <a:solidFill>
                  <a:prstClr val="black"/>
                </a:solidFill>
                <a:latin typeface="TimesNewRomanPSMT"/>
              </a:rPr>
              <a:t>Пятое поколение ЭВМ строится в наши дни по </a:t>
            </a:r>
            <a:r>
              <a:rPr lang="ru-RU" sz="2200" dirty="0" smtClean="0">
                <a:solidFill>
                  <a:prstClr val="black"/>
                </a:solidFill>
                <a:latin typeface="TimesNewRomanPSMT"/>
              </a:rPr>
              <a:t>принципу работы </a:t>
            </a:r>
            <a:r>
              <a:rPr lang="ru-RU" sz="2200" dirty="0">
                <a:solidFill>
                  <a:prstClr val="black"/>
                </a:solidFill>
                <a:latin typeface="TimesNewRomanPSMT"/>
              </a:rPr>
              <a:t>человеческого мозга, управляется голосом.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405909037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Обрезка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364</Words>
  <Application>Microsoft Office PowerPoint</Application>
  <PresentationFormat>Произвольный</PresentationFormat>
  <Paragraphs>100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Обрезка</vt:lpstr>
      <vt:lpstr>Презентация PowerPoint</vt:lpstr>
      <vt:lpstr>Цели и задачи работы </vt:lpstr>
      <vt:lpstr>Основное понятие </vt:lpstr>
      <vt:lpstr>Начало эпохи ЭВМ </vt:lpstr>
      <vt:lpstr>1 поколение ЭВМ </vt:lpstr>
      <vt:lpstr>2 поколение ЭВМ</vt:lpstr>
      <vt:lpstr>3 поколение ЭВМ</vt:lpstr>
      <vt:lpstr>4 поколение ЭВМ</vt:lpstr>
      <vt:lpstr>5 поколение ЭВМ</vt:lpstr>
      <vt:lpstr>6 поколение ЭВМ</vt:lpstr>
      <vt:lpstr>Сравнение: по технологической базе</vt:lpstr>
      <vt:lpstr>Сравнение: по тактовой частоте</vt:lpstr>
      <vt:lpstr>Общие сравнительные характеристики</vt:lpstr>
      <vt:lpstr>Вывод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Я</dc:creator>
  <cp:lastModifiedBy>user</cp:lastModifiedBy>
  <cp:revision>7</cp:revision>
  <dcterms:modified xsi:type="dcterms:W3CDTF">2018-10-10T08:28:16Z</dcterms:modified>
</cp:coreProperties>
</file>

<file path=docProps/thumbnail.jpeg>
</file>